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1" r:id="rId14"/>
    <p:sldId id="272" r:id="rId15"/>
    <p:sldId id="273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orbel" panose="020B0503020204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j/zksqinvrkeRjCa+Ugh8pmE1G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86" autoAdjust="0"/>
    <p:restoredTop sz="83372" autoAdjust="0"/>
  </p:normalViewPr>
  <p:slideViewPr>
    <p:cSldViewPr snapToGrid="0">
      <p:cViewPr varScale="1">
        <p:scale>
          <a:sx n="97" d="100"/>
          <a:sy n="97" d="100"/>
        </p:scale>
        <p:origin x="159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customschemas.google.com/relationships/presentationmetadata" Target="meta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a McFarland" userId="067a9f673f6b5013" providerId="LiveId" clId="{D6B35ABE-462B-4F13-A25D-F4012810FB1C}"/>
    <pc:docChg chg="undo custSel delSld modSld">
      <pc:chgData name="Mia McFarland" userId="067a9f673f6b5013" providerId="LiveId" clId="{D6B35ABE-462B-4F13-A25D-F4012810FB1C}" dt="2022-02-16T22:46:44.815" v="1143" actId="20577"/>
      <pc:docMkLst>
        <pc:docMk/>
      </pc:docMkLst>
      <pc:sldChg chg="modSp mod">
        <pc:chgData name="Mia McFarland" userId="067a9f673f6b5013" providerId="LiveId" clId="{D6B35ABE-462B-4F13-A25D-F4012810FB1C}" dt="2022-02-10T20:19:08.021" v="83" actId="1076"/>
        <pc:sldMkLst>
          <pc:docMk/>
          <pc:sldMk cId="0" sldId="257"/>
        </pc:sldMkLst>
        <pc:spChg chg="mod ord">
          <ac:chgData name="Mia McFarland" userId="067a9f673f6b5013" providerId="LiveId" clId="{D6B35ABE-462B-4F13-A25D-F4012810FB1C}" dt="2022-02-10T20:19:04.909" v="82" actId="1076"/>
          <ac:spMkLst>
            <pc:docMk/>
            <pc:sldMk cId="0" sldId="257"/>
            <ac:spMk id="110" creationId="{00000000-0000-0000-0000-000000000000}"/>
          </ac:spMkLst>
        </pc:spChg>
        <pc:spChg chg="mod">
          <ac:chgData name="Mia McFarland" userId="067a9f673f6b5013" providerId="LiveId" clId="{D6B35ABE-462B-4F13-A25D-F4012810FB1C}" dt="2022-02-10T20:17:21.933" v="2"/>
          <ac:spMkLst>
            <pc:docMk/>
            <pc:sldMk cId="0" sldId="257"/>
            <ac:spMk id="112" creationId="{00000000-0000-0000-0000-000000000000}"/>
          </ac:spMkLst>
        </pc:spChg>
        <pc:spChg chg="mod ord">
          <ac:chgData name="Mia McFarland" userId="067a9f673f6b5013" providerId="LiveId" clId="{D6B35ABE-462B-4F13-A25D-F4012810FB1C}" dt="2022-02-10T20:18:39.656" v="76" actId="1076"/>
          <ac:spMkLst>
            <pc:docMk/>
            <pc:sldMk cId="0" sldId="257"/>
            <ac:spMk id="114" creationId="{00000000-0000-0000-0000-000000000000}"/>
          </ac:spMkLst>
        </pc:spChg>
        <pc:spChg chg="mod">
          <ac:chgData name="Mia McFarland" userId="067a9f673f6b5013" providerId="LiveId" clId="{D6B35ABE-462B-4F13-A25D-F4012810FB1C}" dt="2022-02-10T20:17:29.065" v="15" actId="20577"/>
          <ac:spMkLst>
            <pc:docMk/>
            <pc:sldMk cId="0" sldId="257"/>
            <ac:spMk id="116" creationId="{00000000-0000-0000-0000-000000000000}"/>
          </ac:spMkLst>
        </pc:spChg>
        <pc:spChg chg="mod ord">
          <ac:chgData name="Mia McFarland" userId="067a9f673f6b5013" providerId="LiveId" clId="{D6B35ABE-462B-4F13-A25D-F4012810FB1C}" dt="2022-02-10T20:18:48.924" v="79" actId="1076"/>
          <ac:spMkLst>
            <pc:docMk/>
            <pc:sldMk cId="0" sldId="257"/>
            <ac:spMk id="118" creationId="{00000000-0000-0000-0000-000000000000}"/>
          </ac:spMkLst>
        </pc:spChg>
        <pc:spChg chg="mod">
          <ac:chgData name="Mia McFarland" userId="067a9f673f6b5013" providerId="LiveId" clId="{D6B35ABE-462B-4F13-A25D-F4012810FB1C}" dt="2022-02-10T20:17:36.574" v="41" actId="20577"/>
          <ac:spMkLst>
            <pc:docMk/>
            <pc:sldMk cId="0" sldId="257"/>
            <ac:spMk id="120" creationId="{00000000-0000-0000-0000-000000000000}"/>
          </ac:spMkLst>
        </pc:spChg>
        <pc:spChg chg="mod">
          <ac:chgData name="Mia McFarland" userId="067a9f673f6b5013" providerId="LiveId" clId="{D6B35ABE-462B-4F13-A25D-F4012810FB1C}" dt="2022-02-10T20:19:08.021" v="83" actId="1076"/>
          <ac:spMkLst>
            <pc:docMk/>
            <pc:sldMk cId="0" sldId="257"/>
            <ac:spMk id="122" creationId="{00000000-0000-0000-0000-000000000000}"/>
          </ac:spMkLst>
        </pc:spChg>
        <pc:spChg chg="mod">
          <ac:chgData name="Mia McFarland" userId="067a9f673f6b5013" providerId="LiveId" clId="{D6B35ABE-462B-4F13-A25D-F4012810FB1C}" dt="2022-02-10T20:17:45.603" v="69" actId="20577"/>
          <ac:spMkLst>
            <pc:docMk/>
            <pc:sldMk cId="0" sldId="257"/>
            <ac:spMk id="124" creationId="{00000000-0000-0000-0000-000000000000}"/>
          </ac:spMkLst>
        </pc:spChg>
      </pc:sldChg>
      <pc:sldChg chg="modSp mod">
        <pc:chgData name="Mia McFarland" userId="067a9f673f6b5013" providerId="LiveId" clId="{D6B35ABE-462B-4F13-A25D-F4012810FB1C}" dt="2022-02-10T20:21:02.789" v="294" actId="207"/>
        <pc:sldMkLst>
          <pc:docMk/>
          <pc:sldMk cId="0" sldId="258"/>
        </pc:sldMkLst>
        <pc:spChg chg="mod">
          <ac:chgData name="Mia McFarland" userId="067a9f673f6b5013" providerId="LiveId" clId="{D6B35ABE-462B-4F13-A25D-F4012810FB1C}" dt="2022-02-10T20:21:02.789" v="294" actId="207"/>
          <ac:spMkLst>
            <pc:docMk/>
            <pc:sldMk cId="0" sldId="258"/>
            <ac:spMk id="143" creationId="{00000000-0000-0000-0000-000000000000}"/>
          </ac:spMkLst>
        </pc:spChg>
      </pc:sldChg>
      <pc:sldChg chg="modSp mod">
        <pc:chgData name="Mia McFarland" userId="067a9f673f6b5013" providerId="LiveId" clId="{D6B35ABE-462B-4F13-A25D-F4012810FB1C}" dt="2022-02-11T00:36:36.727" v="1057" actId="1036"/>
        <pc:sldMkLst>
          <pc:docMk/>
          <pc:sldMk cId="0" sldId="260"/>
        </pc:sldMkLst>
        <pc:spChg chg="mod">
          <ac:chgData name="Mia McFarland" userId="067a9f673f6b5013" providerId="LiveId" clId="{D6B35ABE-462B-4F13-A25D-F4012810FB1C}" dt="2022-02-10T20:20:33.827" v="289" actId="1076"/>
          <ac:spMkLst>
            <pc:docMk/>
            <pc:sldMk cId="0" sldId="260"/>
            <ac:spMk id="165" creationId="{00000000-0000-0000-0000-000000000000}"/>
          </ac:spMkLst>
        </pc:spChg>
        <pc:spChg chg="mod">
          <ac:chgData name="Mia McFarland" userId="067a9f673f6b5013" providerId="LiveId" clId="{D6B35ABE-462B-4F13-A25D-F4012810FB1C}" dt="2022-02-11T00:36:36.727" v="1057" actId="1036"/>
          <ac:spMkLst>
            <pc:docMk/>
            <pc:sldMk cId="0" sldId="260"/>
            <ac:spMk id="170" creationId="{00000000-0000-0000-0000-000000000000}"/>
          </ac:spMkLst>
        </pc:spChg>
      </pc:sldChg>
      <pc:sldChg chg="modSp mod">
        <pc:chgData name="Mia McFarland" userId="067a9f673f6b5013" providerId="LiveId" clId="{D6B35ABE-462B-4F13-A25D-F4012810FB1C}" dt="2022-02-10T20:21:36.093" v="311" actId="255"/>
        <pc:sldMkLst>
          <pc:docMk/>
          <pc:sldMk cId="0" sldId="263"/>
        </pc:sldMkLst>
        <pc:spChg chg="mod">
          <ac:chgData name="Mia McFarland" userId="067a9f673f6b5013" providerId="LiveId" clId="{D6B35ABE-462B-4F13-A25D-F4012810FB1C}" dt="2022-02-10T20:21:36.093" v="311" actId="255"/>
          <ac:spMkLst>
            <pc:docMk/>
            <pc:sldMk cId="0" sldId="263"/>
            <ac:spMk id="192" creationId="{00000000-0000-0000-0000-000000000000}"/>
          </ac:spMkLst>
        </pc:spChg>
      </pc:sldChg>
      <pc:sldChg chg="modSp mod modNotesTx">
        <pc:chgData name="Mia McFarland" userId="067a9f673f6b5013" providerId="LiveId" clId="{D6B35ABE-462B-4F13-A25D-F4012810FB1C}" dt="2022-02-16T22:46:18.302" v="1139" actId="20577"/>
        <pc:sldMkLst>
          <pc:docMk/>
          <pc:sldMk cId="0" sldId="265"/>
        </pc:sldMkLst>
        <pc:spChg chg="mod">
          <ac:chgData name="Mia McFarland" userId="067a9f673f6b5013" providerId="LiveId" clId="{D6B35ABE-462B-4F13-A25D-F4012810FB1C}" dt="2022-02-16T22:46:18.302" v="1139" actId="20577"/>
          <ac:spMkLst>
            <pc:docMk/>
            <pc:sldMk cId="0" sldId="265"/>
            <ac:spMk id="209" creationId="{00000000-0000-0000-0000-000000000000}"/>
          </ac:spMkLst>
        </pc:spChg>
      </pc:sldChg>
      <pc:sldChg chg="del">
        <pc:chgData name="Mia McFarland" userId="067a9f673f6b5013" providerId="LiveId" clId="{D6B35ABE-462B-4F13-A25D-F4012810FB1C}" dt="2022-02-15T19:42:56.742" v="1062" actId="47"/>
        <pc:sldMkLst>
          <pc:docMk/>
          <pc:sldMk cId="0" sldId="267"/>
        </pc:sldMkLst>
      </pc:sldChg>
      <pc:sldChg chg="del">
        <pc:chgData name="Mia McFarland" userId="067a9f673f6b5013" providerId="LiveId" clId="{D6B35ABE-462B-4F13-A25D-F4012810FB1C}" dt="2022-02-15T19:42:59.502" v="1063" actId="47"/>
        <pc:sldMkLst>
          <pc:docMk/>
          <pc:sldMk cId="0" sldId="268"/>
        </pc:sldMkLst>
      </pc:sldChg>
      <pc:sldChg chg="modSp del mod">
        <pc:chgData name="Mia McFarland" userId="067a9f673f6b5013" providerId="LiveId" clId="{D6B35ABE-462B-4F13-A25D-F4012810FB1C}" dt="2022-02-16T22:46:31.814" v="1141" actId="47"/>
        <pc:sldMkLst>
          <pc:docMk/>
          <pc:sldMk cId="0" sldId="269"/>
        </pc:sldMkLst>
        <pc:spChg chg="mod">
          <ac:chgData name="Mia McFarland" userId="067a9f673f6b5013" providerId="LiveId" clId="{D6B35ABE-462B-4F13-A25D-F4012810FB1C}" dt="2022-02-16T22:46:29.368" v="1140" actId="6549"/>
          <ac:spMkLst>
            <pc:docMk/>
            <pc:sldMk cId="0" sldId="269"/>
            <ac:spMk id="252" creationId="{00000000-0000-0000-0000-000000000000}"/>
          </ac:spMkLst>
        </pc:spChg>
      </pc:sldChg>
      <pc:sldChg chg="delSp modSp mod">
        <pc:chgData name="Mia McFarland" userId="067a9f673f6b5013" providerId="LiveId" clId="{D6B35ABE-462B-4F13-A25D-F4012810FB1C}" dt="2022-02-16T22:46:44.815" v="1143" actId="20577"/>
        <pc:sldMkLst>
          <pc:docMk/>
          <pc:sldMk cId="0" sldId="271"/>
        </pc:sldMkLst>
        <pc:spChg chg="mod">
          <ac:chgData name="Mia McFarland" userId="067a9f673f6b5013" providerId="LiveId" clId="{D6B35ABE-462B-4F13-A25D-F4012810FB1C}" dt="2022-02-16T22:46:44.815" v="1143" actId="20577"/>
          <ac:spMkLst>
            <pc:docMk/>
            <pc:sldMk cId="0" sldId="271"/>
            <ac:spMk id="269" creationId="{00000000-0000-0000-0000-000000000000}"/>
          </ac:spMkLst>
        </pc:spChg>
        <pc:spChg chg="del">
          <ac:chgData name="Mia McFarland" userId="067a9f673f6b5013" providerId="LiveId" clId="{D6B35ABE-462B-4F13-A25D-F4012810FB1C}" dt="2022-02-16T22:46:41.205" v="1142" actId="478"/>
          <ac:spMkLst>
            <pc:docMk/>
            <pc:sldMk cId="0" sldId="271"/>
            <ac:spMk id="271" creationId="{00000000-0000-0000-0000-000000000000}"/>
          </ac:spMkLst>
        </pc:spChg>
      </pc:sldChg>
      <pc:sldChg chg="modSp mod">
        <pc:chgData name="Mia McFarland" userId="067a9f673f6b5013" providerId="LiveId" clId="{D6B35ABE-462B-4F13-A25D-F4012810FB1C}" dt="2022-02-11T00:35:37.133" v="1043" actId="20577"/>
        <pc:sldMkLst>
          <pc:docMk/>
          <pc:sldMk cId="0" sldId="272"/>
        </pc:sldMkLst>
        <pc:spChg chg="mod">
          <ac:chgData name="Mia McFarland" userId="067a9f673f6b5013" providerId="LiveId" clId="{D6B35ABE-462B-4F13-A25D-F4012810FB1C}" dt="2022-02-11T00:35:37.133" v="1043" actId="20577"/>
          <ac:spMkLst>
            <pc:docMk/>
            <pc:sldMk cId="0" sldId="272"/>
            <ac:spMk id="283" creationId="{00000000-0000-0000-0000-000000000000}"/>
          </ac:spMkLst>
        </pc:spChg>
      </pc:sldChg>
      <pc:sldChg chg="del">
        <pc:chgData name="Mia McFarland" userId="067a9f673f6b5013" providerId="LiveId" clId="{D6B35ABE-462B-4F13-A25D-F4012810FB1C}" dt="2022-02-15T19:42:22.453" v="1059" actId="47"/>
        <pc:sldMkLst>
          <pc:docMk/>
          <pc:sldMk cId="0" sldId="274"/>
        </pc:sldMkLst>
      </pc:sldChg>
      <pc:sldChg chg="del">
        <pc:chgData name="Mia McFarland" userId="067a9f673f6b5013" providerId="LiveId" clId="{D6B35ABE-462B-4F13-A25D-F4012810FB1C}" dt="2022-02-15T19:42:20.770" v="1058" actId="47"/>
        <pc:sldMkLst>
          <pc:docMk/>
          <pc:sldMk cId="0" sldId="275"/>
        </pc:sldMkLst>
      </pc:sldChg>
      <pc:sldChg chg="del">
        <pc:chgData name="Mia McFarland" userId="067a9f673f6b5013" providerId="LiveId" clId="{D6B35ABE-462B-4F13-A25D-F4012810FB1C}" dt="2022-02-15T19:42:24.774" v="1060" actId="47"/>
        <pc:sldMkLst>
          <pc:docMk/>
          <pc:sldMk cId="0" sldId="276"/>
        </pc:sldMkLst>
      </pc:sldChg>
      <pc:sldChg chg="del">
        <pc:chgData name="Mia McFarland" userId="067a9f673f6b5013" providerId="LiveId" clId="{D6B35ABE-462B-4F13-A25D-F4012810FB1C}" dt="2022-02-15T19:42:27.819" v="1061" actId="47"/>
        <pc:sldMkLst>
          <pc:docMk/>
          <pc:sldMk cId="0" sldId="277"/>
        </pc:sldMkLst>
      </pc:sldChg>
      <pc:sldMasterChg chg="delSldLayout">
        <pc:chgData name="Mia McFarland" userId="067a9f673f6b5013" providerId="LiveId" clId="{D6B35ABE-462B-4F13-A25D-F4012810FB1C}" dt="2022-02-15T19:42:27.819" v="1061" actId="47"/>
        <pc:sldMasterMkLst>
          <pc:docMk/>
          <pc:sldMasterMk cId="0" sldId="2147483648"/>
        </pc:sldMasterMkLst>
        <pc:sldLayoutChg chg="del">
          <pc:chgData name="Mia McFarland" userId="067a9f673f6b5013" providerId="LiveId" clId="{D6B35ABE-462B-4F13-A25D-F4012810FB1C}" dt="2022-02-15T19:42:27.819" v="1061" actId="47"/>
          <pc:sldLayoutMkLst>
            <pc:docMk/>
            <pc:sldMasterMk cId="0" sldId="2147483648"/>
            <pc:sldLayoutMk cId="0" sldId="214748365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dichela</a:t>
            </a:r>
            <a:endParaRPr dirty="0"/>
          </a:p>
        </p:txBody>
      </p:sp>
      <p:sp>
        <p:nvSpPr>
          <p:cNvPr id="91" name="Google Shape;9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Mia </a:t>
            </a:r>
            <a:r>
              <a:rPr lang="en-US"/>
              <a:t>fix wording</a:t>
            </a:r>
            <a:endParaRPr dirty="0"/>
          </a:p>
        </p:txBody>
      </p:sp>
      <p:sp>
        <p:nvSpPr>
          <p:cNvPr id="204" name="Google Shape;20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Rensa</a:t>
            </a:r>
            <a:endParaRPr dirty="0"/>
          </a:p>
        </p:txBody>
      </p:sp>
      <p:sp>
        <p:nvSpPr>
          <p:cNvPr id="214" name="Google Shape;21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Rensa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This is the most a client can make depending on household size to qualify for Apple Health For Kids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6" name="Google Shape;25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rensa</a:t>
            </a:r>
            <a:endParaRPr dirty="0"/>
          </a:p>
        </p:txBody>
      </p:sp>
      <p:sp>
        <p:nvSpPr>
          <p:cNvPr id="267" name="Google Shape;26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Mia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Cover the phone lines, help with updating with the application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Updated addresses and contact information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Pharmacies are not able to give you your medication if the address is not correct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275" name="Google Shape;275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Mia</a:t>
            </a:r>
            <a:endParaRPr dirty="0"/>
          </a:p>
        </p:txBody>
      </p:sp>
      <p:sp>
        <p:nvSpPr>
          <p:cNvPr id="287" name="Google Shape;28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dichela</a:t>
            </a:r>
            <a:endParaRPr/>
          </a:p>
        </p:txBody>
      </p:sp>
      <p:sp>
        <p:nvSpPr>
          <p:cNvPr id="102" name="Google Shape;10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Dichela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COVID Coverage – ER and clinic usage when you are sick with COVID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$250 per visit at the clinic</a:t>
            </a:r>
            <a:endParaRPr dirty="0"/>
          </a:p>
        </p:txBody>
      </p:sp>
      <p:sp>
        <p:nvSpPr>
          <p:cNvPr id="162" name="Google Shape;16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dichela</a:t>
            </a:r>
            <a:endParaRPr dirty="0"/>
          </a:p>
        </p:txBody>
      </p:sp>
      <p:sp>
        <p:nvSpPr>
          <p:cNvPr id="140" name="Google Shape;14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Clara</a:t>
            </a:r>
            <a:endParaRPr/>
          </a:p>
        </p:txBody>
      </p:sp>
      <p:sp>
        <p:nvSpPr>
          <p:cNvPr id="147" name="Google Shape;14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Clara</a:t>
            </a:r>
            <a:endParaRPr dirty="0"/>
          </a:p>
        </p:txBody>
      </p:sp>
      <p:sp>
        <p:nvSpPr>
          <p:cNvPr id="180" name="Google Shape;18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Clara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87" name="Google Shape;18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Dichela</a:t>
            </a:r>
            <a:endParaRPr dirty="0"/>
          </a:p>
        </p:txBody>
      </p:sp>
      <p:sp>
        <p:nvSpPr>
          <p:cNvPr id="198" name="Google Shape;19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3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41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3"/>
          <p:cNvSpPr txBox="1"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Corbel"/>
              <a:buNone/>
              <a:defRPr sz="59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C6E1F3"/>
                </a:solidFill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3"/>
          <p:cNvSpPr txBox="1">
            <a:spLocks noGrp="1"/>
          </p:cNvSpPr>
          <p:nvPr>
            <p:ph type="title"/>
          </p:nvPr>
        </p:nvSpPr>
        <p:spPr>
          <a:xfrm rot="5400000">
            <a:off x="-685800" y="2057400"/>
            <a:ext cx="49530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3"/>
          <p:cNvSpPr txBox="1">
            <a:spLocks noGrp="1"/>
          </p:cNvSpPr>
          <p:nvPr>
            <p:ph type="body" idx="1"/>
          </p:nvPr>
        </p:nvSpPr>
        <p:spPr>
          <a:xfrm rot="5400000">
            <a:off x="4965192" y="-228600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5" name="Google Shape;85;p33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3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3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 txBox="1"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900"/>
              <a:buFont typeface="Corbel"/>
              <a:buNone/>
              <a:defRPr sz="5900" b="0">
                <a:solidFill>
                  <a:srgbClr val="59595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7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2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8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body" idx="2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body" idx="3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body" idx="4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9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0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sz="32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body" idx="2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0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1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sz="32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>
            <a:spLocks noGrp="1"/>
          </p:cNvSpPr>
          <p:nvPr>
            <p:ph type="pic" idx="2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72" name="Google Shape;72;p31"/>
          <p:cNvSpPr txBox="1">
            <a:spLocks noGrp="1"/>
          </p:cNvSpPr>
          <p:nvPr>
            <p:ph type="body" idx="1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ftr" idx="11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2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body" idx="1"/>
          </p:nvPr>
        </p:nvSpPr>
        <p:spPr>
          <a:xfrm rot="5400000">
            <a:off x="4966548" y="-233172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2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41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2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" name="Google Shape;15;p22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6" name="Google Shape;16;p22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94" name="Google Shape;94;p1" descr="A picture containing 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25080" r="-1" b="18655"/>
          <a:stretch/>
        </p:blipFill>
        <p:spPr>
          <a:xfrm>
            <a:off x="20" y="-1"/>
            <a:ext cx="1218893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254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/>
              <a:t>Presented by the Pacific Islander Health Board of Washington</a:t>
            </a:r>
            <a:endParaRPr/>
          </a:p>
        </p:txBody>
      </p:sp>
      <p:sp>
        <p:nvSpPr>
          <p:cNvPr id="97" name="Google Shape;97;p1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41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1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0523" y="1448057"/>
            <a:ext cx="5604677" cy="2856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7" name="Google Shape;207;p6"/>
          <p:cNvSpPr/>
          <p:nvPr/>
        </p:nvSpPr>
        <p:spPr>
          <a:xfrm rot="10800000">
            <a:off x="0" y="762000"/>
            <a:ext cx="4208489" cy="5334001"/>
          </a:xfrm>
          <a:custGeom>
            <a:avLst/>
            <a:gdLst/>
            <a:ahLst/>
            <a:cxnLst/>
            <a:rect l="l" t="t" r="r" b="b"/>
            <a:pathLst>
              <a:path w="4208489" h="5334001" extrusionOk="0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08" name="Google Shape;208;p6"/>
          <p:cNvSpPr txBox="1">
            <a:spLocks noGrp="1"/>
          </p:cNvSpPr>
          <p:nvPr>
            <p:ph type="title"/>
          </p:nvPr>
        </p:nvSpPr>
        <p:spPr>
          <a:xfrm>
            <a:off x="494248" y="1683150"/>
            <a:ext cx="3272100" cy="34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US"/>
              <a:t>Apple Health  requirements</a:t>
            </a:r>
            <a:endParaRPr/>
          </a:p>
        </p:txBody>
      </p:sp>
      <p:sp>
        <p:nvSpPr>
          <p:cNvPr id="209" name="Google Shape;209;p6"/>
          <p:cNvSpPr txBox="1">
            <a:spLocks noGrp="1"/>
          </p:cNvSpPr>
          <p:nvPr>
            <p:ph type="body" idx="1"/>
          </p:nvPr>
        </p:nvSpPr>
        <p:spPr>
          <a:xfrm>
            <a:off x="4361606" y="817848"/>
            <a:ext cx="6828911" cy="498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>
                <a:latin typeface="Corbel"/>
                <a:ea typeface="Corbel"/>
                <a:cs typeface="Corbel"/>
                <a:sym typeface="Corbel"/>
              </a:rPr>
              <a:t>An application is required to determine if an individual is eligible for Apple Health (Medicaid). </a:t>
            </a:r>
            <a:endParaRPr sz="2400" dirty="0">
              <a:latin typeface="Corbel"/>
              <a:ea typeface="Corbel"/>
              <a:cs typeface="Corbel"/>
              <a:sym typeface="Corbel"/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>
                <a:latin typeface="Corbel"/>
                <a:ea typeface="Corbel"/>
                <a:cs typeface="Corbel"/>
                <a:sym typeface="Corbel"/>
              </a:rPr>
              <a:t>COFA islanders must meet all eligibility criteria for Apple Health, including income limits, Social Security Number (SSN) requirements, proof of  immigration paperwork, and Washington residency. </a:t>
            </a:r>
            <a:endParaRPr sz="2400" dirty="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0" name="Google Shape;210;p6"/>
          <p:cNvSpPr/>
          <p:nvPr/>
        </p:nvSpPr>
        <p:spPr>
          <a:xfrm rot="10800000">
            <a:off x="11190517" y="1056875"/>
            <a:ext cx="1001483" cy="4744251"/>
          </a:xfrm>
          <a:custGeom>
            <a:avLst/>
            <a:gdLst/>
            <a:ahLst/>
            <a:cxnLst/>
            <a:rect l="l" t="t" r="r" b="b"/>
            <a:pathLst>
              <a:path w="1001483" h="4744251" extrusionOk="0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7" name="Google Shape;217;p7"/>
          <p:cNvSpPr/>
          <p:nvPr/>
        </p:nvSpPr>
        <p:spPr>
          <a:xfrm>
            <a:off x="-3582" y="752748"/>
            <a:ext cx="1001483" cy="4744251"/>
          </a:xfrm>
          <a:custGeom>
            <a:avLst/>
            <a:gdLst/>
            <a:ahLst/>
            <a:cxnLst/>
            <a:rect l="l" t="t" r="r" b="b"/>
            <a:pathLst>
              <a:path w="1001483" h="4744251" extrusionOk="0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18" name="Google Shape;218;p7"/>
          <p:cNvSpPr txBox="1">
            <a:spLocks noGrp="1"/>
          </p:cNvSpPr>
          <p:nvPr>
            <p:ph type="body" idx="1"/>
          </p:nvPr>
        </p:nvSpPr>
        <p:spPr>
          <a:xfrm>
            <a:off x="997902" y="761998"/>
            <a:ext cx="6727480" cy="533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 dirty="0">
                <a:latin typeface="Corbel"/>
                <a:ea typeface="Corbel"/>
                <a:cs typeface="Corbel"/>
                <a:sym typeface="Corbel"/>
              </a:rPr>
              <a:t>Classic Apple Health refers to programs administered by the Department of Social and Health Services (DSHS). </a:t>
            </a:r>
            <a:endParaRPr sz="2800" dirty="0">
              <a:latin typeface="Corbel"/>
              <a:ea typeface="Corbel"/>
              <a:cs typeface="Corbel"/>
              <a:sym typeface="Corbe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>
                <a:latin typeface="Corbel"/>
                <a:ea typeface="Corbel"/>
                <a:cs typeface="Corbel"/>
                <a:sym typeface="Corbel"/>
              </a:rPr>
              <a:t>Individuals who are age 65 years or older, have blindness or a disability, or need Long-Term Services and Supports (LTSS), apply for Apple Health coverage online at washingtonconnection.org , call DSHS or submit a paper application. </a:t>
            </a:r>
            <a:endParaRPr sz="2800" dirty="0">
              <a:latin typeface="Corbel"/>
              <a:ea typeface="Corbel"/>
              <a:cs typeface="Corbel"/>
              <a:sym typeface="Corbe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>
                <a:latin typeface="Corbel"/>
                <a:ea typeface="Corbel"/>
                <a:cs typeface="Corbel"/>
                <a:sym typeface="Corbel"/>
              </a:rPr>
              <a:t>Eligibility criteria varies for each program and is based on household size, income, and resources. </a:t>
            </a:r>
            <a:endParaRPr sz="2800" dirty="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9" name="Google Shape;219;p7"/>
          <p:cNvSpPr/>
          <p:nvPr/>
        </p:nvSpPr>
        <p:spPr>
          <a:xfrm>
            <a:off x="7987094" y="761999"/>
            <a:ext cx="4208489" cy="5334001"/>
          </a:xfrm>
          <a:custGeom>
            <a:avLst/>
            <a:gdLst/>
            <a:ahLst/>
            <a:cxnLst/>
            <a:rect l="l" t="t" r="r" b="b"/>
            <a:pathLst>
              <a:path w="4208489" h="5334001" extrusionOk="0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20" name="Google Shape;220;p7"/>
          <p:cNvSpPr txBox="1">
            <a:spLocks noGrp="1"/>
          </p:cNvSpPr>
          <p:nvPr>
            <p:ph type="title"/>
          </p:nvPr>
        </p:nvSpPr>
        <p:spPr>
          <a:xfrm>
            <a:off x="8982805" y="1865740"/>
            <a:ext cx="2947482" cy="312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US"/>
              <a:t>Classic Apple Health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9" name="Google Shape;259;p12"/>
          <p:cNvSpPr/>
          <p:nvPr/>
        </p:nvSpPr>
        <p:spPr>
          <a:xfrm>
            <a:off x="0" y="3647203"/>
            <a:ext cx="11707367" cy="25726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2"/>
          <p:cNvSpPr txBox="1">
            <a:spLocks noGrp="1"/>
          </p:cNvSpPr>
          <p:nvPr>
            <p:ph type="title"/>
          </p:nvPr>
        </p:nvSpPr>
        <p:spPr>
          <a:xfrm>
            <a:off x="1063691" y="4049486"/>
            <a:ext cx="4825480" cy="1883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orbel"/>
              <a:buNone/>
            </a:pPr>
            <a:r>
              <a:rPr lang="en-US" sz="4400" dirty="0"/>
              <a:t>Apple Health for Kids</a:t>
            </a:r>
            <a:endParaRPr dirty="0"/>
          </a:p>
        </p:txBody>
      </p:sp>
      <p:pic>
        <p:nvPicPr>
          <p:cNvPr id="261" name="Google Shape;261;p12" descr="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87029"/>
          <a:stretch/>
        </p:blipFill>
        <p:spPr>
          <a:xfrm>
            <a:off x="1987817" y="197283"/>
            <a:ext cx="7570787" cy="842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2" descr="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38660" b="21999"/>
          <a:stretch/>
        </p:blipFill>
        <p:spPr>
          <a:xfrm>
            <a:off x="1987818" y="1049730"/>
            <a:ext cx="7570786" cy="25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2"/>
          <p:cNvSpPr txBox="1">
            <a:spLocks noGrp="1"/>
          </p:cNvSpPr>
          <p:nvPr>
            <p:ph type="body" idx="1"/>
          </p:nvPr>
        </p:nvSpPr>
        <p:spPr>
          <a:xfrm>
            <a:off x="6338316" y="4049485"/>
            <a:ext cx="4846151" cy="188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880" lvl="0" indent="-6857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 dirty="0">
                <a:solidFill>
                  <a:srgbClr val="FFFFFF"/>
                </a:solidFill>
              </a:rPr>
              <a:t>Children's coverage may be free or low-cost (with a low premium) if income is at or below the Medicaid standard.</a:t>
            </a:r>
          </a:p>
          <a:p>
            <a:pPr marL="182880" lvl="0" indent="-6857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1800" dirty="0">
              <a:solidFill>
                <a:srgbClr val="FFFFFF"/>
              </a:solidFill>
            </a:endParaRPr>
          </a:p>
          <a:p>
            <a:pPr marL="182880" lvl="0" indent="-6857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 dirty="0">
                <a:solidFill>
                  <a:srgbClr val="FFFFFF"/>
                </a:solidFill>
              </a:rPr>
              <a:t>This chart shows the most a client can make depending on household size to qualify for Apple Health For Kids</a:t>
            </a:r>
          </a:p>
          <a:p>
            <a:pPr marL="182880" lvl="0" indent="-6857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3"/>
          <p:cNvSpPr txBox="1">
            <a:spLocks noGrp="1"/>
          </p:cNvSpPr>
          <p:nvPr>
            <p:ph type="title"/>
          </p:nvPr>
        </p:nvSpPr>
        <p:spPr>
          <a:xfrm>
            <a:off x="252919" y="45296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US" dirty="0"/>
              <a:t>2021 Income </a:t>
            </a:r>
            <a:r>
              <a:rPr lang="en-US"/>
              <a:t>Eligibility Table</a:t>
            </a:r>
            <a:endParaRPr dirty="0"/>
          </a:p>
        </p:txBody>
      </p:sp>
      <p:pic>
        <p:nvPicPr>
          <p:cNvPr id="270" name="Google Shape;270;p13" descr="Tabl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714372" y="140467"/>
            <a:ext cx="7656872" cy="6567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8" name="Google Shape;278;p15"/>
          <p:cNvSpPr/>
          <p:nvPr/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9" name="Google Shape;279;p15"/>
          <p:cNvSpPr txBox="1"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US"/>
              <a:t>How to apply or make changes</a:t>
            </a:r>
            <a:endParaRPr/>
          </a:p>
        </p:txBody>
      </p:sp>
      <p:sp>
        <p:nvSpPr>
          <p:cNvPr id="280" name="Google Shape;280;p15"/>
          <p:cNvSpPr/>
          <p:nvPr/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41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5"/>
          <p:cNvSpPr/>
          <p:nvPr/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41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5"/>
          <p:cNvSpPr/>
          <p:nvPr/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rgbClr val="E8F5FB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3" name="Google Shape;283;p15"/>
          <p:cNvSpPr txBox="1">
            <a:spLocks noGrp="1"/>
          </p:cNvSpPr>
          <p:nvPr>
            <p:ph type="body" idx="1"/>
          </p:nvPr>
        </p:nvSpPr>
        <p:spPr>
          <a:xfrm>
            <a:off x="1384440" y="2721573"/>
            <a:ext cx="9878412" cy="39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20320" indent="0">
              <a:spcBef>
                <a:spcPts val="250"/>
              </a:spcBef>
              <a:buSzPts val="2400"/>
              <a:buNone/>
            </a:pPr>
            <a:r>
              <a:rPr lang="en-US" sz="2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PIHB is able to help with:</a:t>
            </a:r>
          </a:p>
          <a:p>
            <a:pPr marL="363220">
              <a:spcBef>
                <a:spcPts val="250"/>
              </a:spcBef>
              <a:buSzPts val="2400"/>
            </a:pPr>
            <a:r>
              <a:rPr lang="en-US" sz="2400" dirty="0">
                <a:solidFill>
                  <a:schemeClr val="dk1"/>
                </a:solidFill>
              </a:rPr>
              <a:t>Applying for Apple Health </a:t>
            </a:r>
          </a:p>
          <a:p>
            <a:pPr marL="363220">
              <a:spcBef>
                <a:spcPts val="250"/>
              </a:spcBef>
              <a:buSzPts val="2400"/>
            </a:pPr>
            <a:r>
              <a:rPr lang="en-US" sz="2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Renewing your Apple Health coverage</a:t>
            </a:r>
          </a:p>
          <a:p>
            <a:pPr marL="363220">
              <a:spcBef>
                <a:spcPts val="250"/>
              </a:spcBef>
              <a:buSzPts val="2400"/>
            </a:pPr>
            <a:r>
              <a:rPr lang="en-US" sz="2400" dirty="0">
                <a:solidFill>
                  <a:schemeClr val="dk1"/>
                </a:solidFill>
              </a:rPr>
              <a:t>Updating contact information (Address, email, and phone number)</a:t>
            </a:r>
          </a:p>
          <a:p>
            <a:pPr marL="363220">
              <a:spcBef>
                <a:spcPts val="250"/>
              </a:spcBef>
              <a:buSzPts val="2400"/>
            </a:pPr>
            <a:r>
              <a:rPr lang="en-US" sz="2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Any questions you have about your account or application.</a:t>
            </a:r>
          </a:p>
          <a:p>
            <a:pPr marL="20320" indent="0">
              <a:spcBef>
                <a:spcPts val="250"/>
              </a:spcBef>
              <a:buSzPts val="2400"/>
              <a:buNone/>
            </a:pPr>
            <a:endParaRPr lang="en-US" sz="2400" dirty="0">
              <a:solidFill>
                <a:schemeClr val="dk1"/>
              </a:solidFill>
            </a:endParaRPr>
          </a:p>
          <a:p>
            <a:pPr marL="20320" indent="0">
              <a:spcBef>
                <a:spcPts val="250"/>
              </a:spcBef>
              <a:buSzPts val="2400"/>
              <a:buNone/>
            </a:pPr>
            <a:r>
              <a:rPr lang="en-US" sz="2400" dirty="0">
                <a:solidFill>
                  <a:schemeClr val="dk1"/>
                </a:solidFill>
              </a:rPr>
              <a:t>How to get in touch with a PIHB Navigator:</a:t>
            </a:r>
          </a:p>
          <a:p>
            <a:pPr marL="363220">
              <a:spcBef>
                <a:spcPts val="250"/>
              </a:spcBef>
              <a:buSzPts val="2400"/>
            </a:pPr>
            <a:r>
              <a:rPr lang="en-US" sz="2400" i="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Schedule an appointment at pihb.org/</a:t>
            </a:r>
            <a:r>
              <a:rPr lang="en-US" sz="2400" i="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cofahealth</a:t>
            </a:r>
            <a:r>
              <a:rPr lang="en-US" sz="2400" i="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to meet us on Zoom</a:t>
            </a:r>
          </a:p>
          <a:p>
            <a:pPr marL="363220">
              <a:spcBef>
                <a:spcPts val="250"/>
              </a:spcBef>
              <a:buSzPts val="2400"/>
            </a:pPr>
            <a:r>
              <a:rPr lang="en-US" sz="2400" i="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or call (888) 308-7113 – this phone line is staffed by our PIHB team and interpreters are available for Chuukese, Kosraean, Marshallese, Palauan, Pohnpeian, and Yapese.</a:t>
            </a:r>
          </a:p>
          <a:p>
            <a:pPr marL="363220">
              <a:spcBef>
                <a:spcPts val="250"/>
              </a:spcBef>
              <a:buSzPts val="2400"/>
            </a:pPr>
            <a:endParaRPr sz="2400" dirty="0">
              <a:latin typeface="Corbel"/>
              <a:ea typeface="Corbel"/>
              <a:cs typeface="Corbel"/>
              <a:sym typeface="Corbel"/>
            </a:endParaRPr>
          </a:p>
          <a:p>
            <a:pPr marL="685800" lvl="1" indent="-685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sz="2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6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US"/>
              <a:t>What you need to apply</a:t>
            </a:r>
            <a:endParaRPr/>
          </a:p>
        </p:txBody>
      </p:sp>
      <p:grpSp>
        <p:nvGrpSpPr>
          <p:cNvPr id="290" name="Google Shape;290;p16"/>
          <p:cNvGrpSpPr/>
          <p:nvPr/>
        </p:nvGrpSpPr>
        <p:grpSpPr>
          <a:xfrm>
            <a:off x="4841532" y="866965"/>
            <a:ext cx="5370671" cy="5114925"/>
            <a:chOff x="972264" y="2857"/>
            <a:chExt cx="5370671" cy="5114925"/>
          </a:xfrm>
        </p:grpSpPr>
        <p:sp>
          <p:nvSpPr>
            <p:cNvPr id="291" name="Google Shape;291;p16"/>
            <p:cNvSpPr/>
            <p:nvPr/>
          </p:nvSpPr>
          <p:spPr>
            <a:xfrm>
              <a:off x="972264" y="2857"/>
              <a:ext cx="2557462" cy="1534477"/>
            </a:xfrm>
            <a:prstGeom prst="rect">
              <a:avLst/>
            </a:prstGeom>
            <a:solidFill>
              <a:srgbClr val="1C628E"/>
            </a:solidFill>
            <a:ln w="107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6"/>
            <p:cNvSpPr txBox="1"/>
            <p:nvPr/>
          </p:nvSpPr>
          <p:spPr>
            <a:xfrm>
              <a:off x="972264" y="2857"/>
              <a:ext cx="2557462" cy="15344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orbel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Name, date of birth, home address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6"/>
            <p:cNvSpPr/>
            <p:nvPr/>
          </p:nvSpPr>
          <p:spPr>
            <a:xfrm>
              <a:off x="3785473" y="2857"/>
              <a:ext cx="2557462" cy="1534477"/>
            </a:xfrm>
            <a:prstGeom prst="rect">
              <a:avLst/>
            </a:prstGeom>
            <a:solidFill>
              <a:srgbClr val="1C628E"/>
            </a:solidFill>
            <a:ln w="107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6"/>
            <p:cNvSpPr txBox="1"/>
            <p:nvPr/>
          </p:nvSpPr>
          <p:spPr>
            <a:xfrm>
              <a:off x="3785473" y="2857"/>
              <a:ext cx="2557462" cy="15344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orbel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Information about your household (basic information)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6"/>
            <p:cNvSpPr/>
            <p:nvPr/>
          </p:nvSpPr>
          <p:spPr>
            <a:xfrm>
              <a:off x="972264" y="1793081"/>
              <a:ext cx="2557462" cy="1534477"/>
            </a:xfrm>
            <a:prstGeom prst="rect">
              <a:avLst/>
            </a:prstGeom>
            <a:solidFill>
              <a:srgbClr val="1C628E"/>
            </a:solidFill>
            <a:ln w="107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6"/>
            <p:cNvSpPr txBox="1"/>
            <p:nvPr/>
          </p:nvSpPr>
          <p:spPr>
            <a:xfrm>
              <a:off x="972264" y="1793081"/>
              <a:ext cx="2557462" cy="15344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orbel"/>
                <a:buNone/>
              </a:pPr>
              <a:r>
                <a:rPr lang="en-US" sz="2000" b="0" i="0" u="none" strike="noStrike" cap="none" dirty="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Social Security Number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6"/>
            <p:cNvSpPr/>
            <p:nvPr/>
          </p:nvSpPr>
          <p:spPr>
            <a:xfrm>
              <a:off x="3785473" y="1793081"/>
              <a:ext cx="2557462" cy="1534477"/>
            </a:xfrm>
            <a:prstGeom prst="rect">
              <a:avLst/>
            </a:prstGeom>
            <a:solidFill>
              <a:srgbClr val="1C628E"/>
            </a:solidFill>
            <a:ln w="107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6"/>
            <p:cNvSpPr txBox="1"/>
            <p:nvPr/>
          </p:nvSpPr>
          <p:spPr>
            <a:xfrm>
              <a:off x="3785473" y="1793081"/>
              <a:ext cx="2557462" cy="15344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orbel"/>
                <a:buNone/>
              </a:pPr>
              <a:r>
                <a:rPr lang="en-US" sz="2000" b="0" i="0" u="none" strike="noStrike" cap="none" dirty="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Immigration documents (such as passport, I-94 number, or other documents)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6"/>
            <p:cNvSpPr/>
            <p:nvPr/>
          </p:nvSpPr>
          <p:spPr>
            <a:xfrm>
              <a:off x="972264" y="3583305"/>
              <a:ext cx="2557462" cy="1534477"/>
            </a:xfrm>
            <a:prstGeom prst="rect">
              <a:avLst/>
            </a:prstGeom>
            <a:solidFill>
              <a:srgbClr val="1C628E"/>
            </a:solidFill>
            <a:ln w="107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6"/>
            <p:cNvSpPr txBox="1"/>
            <p:nvPr/>
          </p:nvSpPr>
          <p:spPr>
            <a:xfrm>
              <a:off x="972264" y="3583305"/>
              <a:ext cx="2557462" cy="15344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orbel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Information on how you file your taxes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6"/>
            <p:cNvSpPr/>
            <p:nvPr/>
          </p:nvSpPr>
          <p:spPr>
            <a:xfrm>
              <a:off x="3785473" y="3583305"/>
              <a:ext cx="2557462" cy="1534477"/>
            </a:xfrm>
            <a:prstGeom prst="rect">
              <a:avLst/>
            </a:prstGeom>
            <a:solidFill>
              <a:srgbClr val="1C628E"/>
            </a:solidFill>
            <a:ln w="107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6"/>
            <p:cNvSpPr txBox="1"/>
            <p:nvPr/>
          </p:nvSpPr>
          <p:spPr>
            <a:xfrm>
              <a:off x="3785473" y="3583305"/>
              <a:ext cx="2557462" cy="15344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orbel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Employer and income information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8642856" y="757325"/>
            <a:ext cx="3549144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6" name="Google Shape;106;p2"/>
          <p:cNvSpPr txBox="1">
            <a:spLocks noGrp="1"/>
          </p:cNvSpPr>
          <p:nvPr>
            <p:ph type="title"/>
          </p:nvPr>
        </p:nvSpPr>
        <p:spPr>
          <a:xfrm>
            <a:off x="8895775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US"/>
              <a:t>Agenda	</a:t>
            </a: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41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8" name="Google Shape;108;p2"/>
          <p:cNvGrpSpPr/>
          <p:nvPr/>
        </p:nvGrpSpPr>
        <p:grpSpPr>
          <a:xfrm>
            <a:off x="866647" y="934284"/>
            <a:ext cx="7293610" cy="5040967"/>
            <a:chOff x="0" y="430"/>
            <a:chExt cx="7293610" cy="5040967"/>
          </a:xfrm>
        </p:grpSpPr>
        <p:sp>
          <p:nvSpPr>
            <p:cNvPr id="109" name="Google Shape;109;p2"/>
            <p:cNvSpPr/>
            <p:nvPr/>
          </p:nvSpPr>
          <p:spPr>
            <a:xfrm>
              <a:off x="0" y="430"/>
              <a:ext cx="7293610" cy="593054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84978" y="430"/>
              <a:ext cx="6608631" cy="5930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 txBox="1"/>
            <p:nvPr/>
          </p:nvSpPr>
          <p:spPr>
            <a:xfrm>
              <a:off x="684978" y="430"/>
              <a:ext cx="6608631" cy="5930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2750" tIns="62750" rIns="62750" bIns="627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orbel"/>
                <a:buNone/>
              </a:pPr>
              <a:r>
                <a:rPr lang="en-US" sz="2400" b="0" i="0" u="none" strike="noStrike" cap="none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Why is health care coverage important to have?</a:t>
              </a:r>
              <a:endPara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0" y="741749"/>
              <a:ext cx="7293610" cy="593054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84978" y="741749"/>
              <a:ext cx="6608631" cy="5930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 txBox="1"/>
            <p:nvPr/>
          </p:nvSpPr>
          <p:spPr>
            <a:xfrm>
              <a:off x="684978" y="741749"/>
              <a:ext cx="6608631" cy="5930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2750" tIns="62750" rIns="62750" bIns="627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orbel"/>
                <a:buNone/>
              </a:pPr>
              <a:r>
                <a:rPr lang="en-US" sz="2400" b="0" i="0" u="none" strike="noStrike" cap="none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What is COFA</a:t>
              </a:r>
              <a:endParaRPr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0" y="1483068"/>
              <a:ext cx="7293610" cy="593054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84978" y="1483068"/>
              <a:ext cx="6608631" cy="5930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 txBox="1"/>
            <p:nvPr/>
          </p:nvSpPr>
          <p:spPr>
            <a:xfrm>
              <a:off x="684978" y="1483068"/>
              <a:ext cx="6608631" cy="5930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2750" tIns="62750" rIns="62750" bIns="627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orbel"/>
                <a:buNone/>
              </a:pPr>
              <a:r>
                <a:rPr lang="en-US" sz="2400" b="0" i="0" u="none" strike="noStrike" cap="none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What is Apple Health</a:t>
              </a:r>
              <a:endParaRPr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0" y="2224387"/>
              <a:ext cx="7293610" cy="593054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202379" y="133867"/>
              <a:ext cx="326180" cy="32618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684978" y="2224387"/>
              <a:ext cx="6608631" cy="5930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 txBox="1"/>
            <p:nvPr/>
          </p:nvSpPr>
          <p:spPr>
            <a:xfrm>
              <a:off x="684978" y="2224387"/>
              <a:ext cx="6608631" cy="5930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2750" tIns="62750" rIns="62750" bIns="627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orbel"/>
                <a:buNone/>
              </a:pPr>
              <a:r>
                <a:rPr lang="en-US" sz="2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Eligibility Requirements</a:t>
              </a:r>
              <a:endParaRPr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0" y="2965705"/>
              <a:ext cx="7293610" cy="593054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79399" y="3099143"/>
              <a:ext cx="326180" cy="32618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84978" y="2965705"/>
              <a:ext cx="6608631" cy="5930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 txBox="1"/>
            <p:nvPr/>
          </p:nvSpPr>
          <p:spPr>
            <a:xfrm>
              <a:off x="684978" y="2965705"/>
              <a:ext cx="6608631" cy="5930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2750" tIns="62750" rIns="62750" bIns="627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rbe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Q&amp;A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0" y="3707024"/>
              <a:ext cx="7293610" cy="593054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79399" y="3840461"/>
              <a:ext cx="326180" cy="32618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84978" y="3707024"/>
              <a:ext cx="6608631" cy="5930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 txBox="1"/>
            <p:nvPr/>
          </p:nvSpPr>
          <p:spPr>
            <a:xfrm>
              <a:off x="684978" y="3707024"/>
              <a:ext cx="6608631" cy="5930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2750" tIns="62750" rIns="62750" bIns="627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orbe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Resources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0" y="4448343"/>
              <a:ext cx="7293610" cy="593054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79399" y="4581780"/>
              <a:ext cx="326180" cy="32618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84978" y="4448343"/>
              <a:ext cx="6608631" cy="5930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 txBox="1"/>
            <p:nvPr/>
          </p:nvSpPr>
          <p:spPr>
            <a:xfrm>
              <a:off x="684978" y="4448343"/>
              <a:ext cx="6608631" cy="5930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2750" tIns="62750" rIns="62750" bIns="627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orbel"/>
                <a:buNone/>
              </a:pPr>
              <a:r>
                <a:rPr lang="en-US" sz="2400" b="0" i="0" u="none" strike="noStrike" cap="none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Survey</a:t>
              </a:r>
              <a:endParaRPr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79399" y="1583336"/>
              <a:ext cx="326180" cy="32618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74074" y="2341289"/>
              <a:ext cx="326180" cy="326180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91646" y="862698"/>
              <a:ext cx="326180" cy="326180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5" name="Google Shape;165;p14"/>
          <p:cNvSpPr/>
          <p:nvPr/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6" name="Google Shape;166;p14"/>
          <p:cNvSpPr txBox="1"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US"/>
              <a:t>Why do you need health care coverage?</a:t>
            </a:r>
            <a:endParaRPr/>
          </a:p>
        </p:txBody>
      </p:sp>
      <p:sp>
        <p:nvSpPr>
          <p:cNvPr id="167" name="Google Shape;167;p14"/>
          <p:cNvSpPr/>
          <p:nvPr/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41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4"/>
          <p:cNvSpPr/>
          <p:nvPr/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41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4"/>
          <p:cNvSpPr/>
          <p:nvPr/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rgbClr val="E8F5FB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0" name="Google Shape;170;p14"/>
          <p:cNvSpPr txBox="1">
            <a:spLocks noGrp="1"/>
          </p:cNvSpPr>
          <p:nvPr>
            <p:ph type="body" idx="1"/>
          </p:nvPr>
        </p:nvSpPr>
        <p:spPr>
          <a:xfrm>
            <a:off x="1600753" y="2405044"/>
            <a:ext cx="9885374" cy="394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400" dirty="0">
                <a:solidFill>
                  <a:schemeClr val="dk1"/>
                </a:solidFill>
                <a:latin typeface="+mn-lt"/>
                <a:ea typeface="Corbel"/>
                <a:cs typeface="Corbel"/>
                <a:sym typeface="Corbel"/>
              </a:rPr>
              <a:t>Health care coverage provides financial protection in case you have a serious accident or illness. </a:t>
            </a:r>
            <a:endParaRPr sz="2400" dirty="0">
              <a:solidFill>
                <a:schemeClr val="dk1"/>
              </a:solidFill>
              <a:latin typeface="+mn-lt"/>
              <a:ea typeface="Corbel"/>
              <a:cs typeface="Corbel"/>
              <a:sym typeface="Corbel"/>
            </a:endParaRPr>
          </a:p>
          <a:p>
            <a:pPr marL="18288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dirty="0">
              <a:solidFill>
                <a:schemeClr val="dk1"/>
              </a:solidFill>
              <a:latin typeface="+mn-lt"/>
              <a:ea typeface="Corbel"/>
              <a:cs typeface="Corbel"/>
              <a:sym typeface="Corbel"/>
            </a:endParaRPr>
          </a:p>
          <a:p>
            <a:pPr marL="64008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 dirty="0">
                <a:solidFill>
                  <a:schemeClr val="dk1"/>
                </a:solidFill>
                <a:latin typeface="+mn-lt"/>
                <a:ea typeface="Corbel"/>
                <a:cs typeface="Corbel"/>
                <a:sym typeface="Corbel"/>
              </a:rPr>
              <a:t>For example, a broken leg can cost up to $7,500. Health coverage may protect you from high, unexpected costs.</a:t>
            </a:r>
          </a:p>
          <a:p>
            <a:pPr marL="64008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200" dirty="0">
              <a:solidFill>
                <a:schemeClr val="dk1"/>
              </a:solidFill>
              <a:latin typeface="+mn-lt"/>
            </a:endParaRPr>
          </a:p>
          <a:p>
            <a:pPr marL="64008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 dirty="0">
                <a:solidFill>
                  <a:schemeClr val="dk1"/>
                </a:solidFill>
                <a:latin typeface="+mn-lt"/>
              </a:rPr>
              <a:t>Also, health care coverage will cover COVID testing and illness. When you go to the clinic, a visit can be around $250 to be treated without insurance</a:t>
            </a:r>
            <a:endParaRPr sz="2200" dirty="0">
              <a:latin typeface="+mn-lt"/>
              <a:ea typeface="Corbel"/>
              <a:cs typeface="Corbel"/>
              <a:sym typeface="Corbel"/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-US" sz="2400" dirty="0">
                <a:solidFill>
                  <a:schemeClr val="dk1"/>
                </a:solidFill>
                <a:latin typeface="+mn-lt"/>
                <a:ea typeface="Corbel"/>
                <a:cs typeface="Corbel"/>
                <a:sym typeface="Corbel"/>
              </a:rPr>
              <a:t>With coverage, you’ll get access to preventive services — like shots and screening tests — at no cost to you. Getting recommended preventive services is a key step to good health and well-being.</a:t>
            </a:r>
            <a:endParaRPr sz="2400" dirty="0">
              <a:latin typeface="+mn-lt"/>
              <a:ea typeface="Corbel"/>
              <a:cs typeface="Corbel"/>
              <a:sym typeface="Corbel"/>
            </a:endParaRPr>
          </a:p>
        </p:txBody>
      </p:sp>
      <p:sp>
        <p:nvSpPr>
          <p:cNvPr id="171" name="Google Shape;171;p14"/>
          <p:cNvSpPr txBox="1"/>
          <p:nvPr/>
        </p:nvSpPr>
        <p:spPr>
          <a:xfrm>
            <a:off x="7660337" y="6206344"/>
            <a:ext cx="371723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Source: Healthcare.gov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US" sz="3500"/>
              <a:t>What is COFA?</a:t>
            </a:r>
            <a:endParaRPr sz="3400"/>
          </a:p>
        </p:txBody>
      </p:sp>
      <p:sp>
        <p:nvSpPr>
          <p:cNvPr id="143" name="Google Shape;143;p3"/>
          <p:cNvSpPr txBox="1">
            <a:spLocks noGrp="1"/>
          </p:cNvSpPr>
          <p:nvPr>
            <p:ph type="body" idx="1"/>
          </p:nvPr>
        </p:nvSpPr>
        <p:spPr>
          <a:xfrm>
            <a:off x="3777368" y="864108"/>
            <a:ext cx="7829538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 dirty="0">
                <a:latin typeface="+mn-lt"/>
                <a:ea typeface="Corbel"/>
                <a:cs typeface="Corbel"/>
                <a:sym typeface="Corbel"/>
              </a:rPr>
              <a:t>The Compact of Free Association (COFA) is an international agreement establishing and governing the relationship</a:t>
            </a:r>
            <a:r>
              <a:rPr lang="en-US" sz="3200" dirty="0">
                <a:solidFill>
                  <a:schemeClr val="dk1"/>
                </a:solidFill>
                <a:latin typeface="+mn-lt"/>
                <a:ea typeface="Corbel"/>
                <a:cs typeface="Corbel"/>
                <a:sym typeface="Corbel"/>
              </a:rPr>
              <a:t>s</a:t>
            </a:r>
            <a:r>
              <a:rPr lang="en-US" sz="3200" dirty="0">
                <a:latin typeface="+mn-lt"/>
                <a:ea typeface="Corbel"/>
                <a:cs typeface="Corbel"/>
                <a:sym typeface="Corbel"/>
              </a:rPr>
              <a:t> of free association between the United States and the three Pacific Island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</a:t>
            </a:r>
            <a:r>
              <a:rPr lang="en-US" sz="3200" dirty="0">
                <a:solidFill>
                  <a:schemeClr val="dk1"/>
                </a:solidFill>
                <a:latin typeface="+mn-lt"/>
              </a:rPr>
              <a:t> </a:t>
            </a:r>
            <a:r>
              <a:rPr lang="en-US" sz="3200" dirty="0">
                <a:latin typeface="+mn-lt"/>
                <a:ea typeface="Corbel"/>
                <a:cs typeface="Corbel"/>
                <a:sym typeface="Corbel"/>
              </a:rPr>
              <a:t>sovereign states of the Federated States of Micronesia (FSM), the Republic of the Marshall Islands (RMI), and the Republic of Palau.</a:t>
            </a:r>
            <a:endParaRPr sz="3200" dirty="0">
              <a:latin typeface="+mn-lt"/>
              <a:ea typeface="Corbel"/>
              <a:cs typeface="Corbel"/>
              <a:sym typeface="Corbel"/>
            </a:endParaRPr>
          </a:p>
          <a:p>
            <a:pPr marL="18288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endParaRPr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"/>
          <p:cNvSpPr txBox="1">
            <a:spLocks noGrp="1"/>
          </p:cNvSpPr>
          <p:nvPr>
            <p:ph type="title"/>
          </p:nvPr>
        </p:nvSpPr>
        <p:spPr>
          <a:xfrm>
            <a:off x="314564" y="1054965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US"/>
              <a:t>Insurance Terms	</a:t>
            </a:r>
            <a:endParaRPr/>
          </a:p>
        </p:txBody>
      </p:sp>
      <p:grpSp>
        <p:nvGrpSpPr>
          <p:cNvPr id="150" name="Google Shape;150;p5"/>
          <p:cNvGrpSpPr/>
          <p:nvPr/>
        </p:nvGrpSpPr>
        <p:grpSpPr>
          <a:xfrm>
            <a:off x="3869268" y="865784"/>
            <a:ext cx="7315200" cy="5117286"/>
            <a:chOff x="0" y="1676"/>
            <a:chExt cx="7315200" cy="5117286"/>
          </a:xfrm>
        </p:grpSpPr>
        <p:sp>
          <p:nvSpPr>
            <p:cNvPr id="151" name="Google Shape;151;p5"/>
            <p:cNvSpPr/>
            <p:nvPr/>
          </p:nvSpPr>
          <p:spPr>
            <a:xfrm>
              <a:off x="0" y="1676"/>
              <a:ext cx="7315200" cy="1268932"/>
            </a:xfrm>
            <a:prstGeom prst="roundRect">
              <a:avLst>
                <a:gd name="adj" fmla="val 16667"/>
              </a:avLst>
            </a:prstGeom>
            <a:solidFill>
              <a:srgbClr val="1C628E"/>
            </a:solidFill>
            <a:ln w="107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 txBox="1"/>
            <p:nvPr/>
          </p:nvSpPr>
          <p:spPr>
            <a:xfrm>
              <a:off x="61944" y="63620"/>
              <a:ext cx="7191312" cy="11450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orbe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Co-pay is a fixed out-of-pocket amount paid by an insurer for covered service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0" y="1284461"/>
              <a:ext cx="7315200" cy="1268932"/>
            </a:xfrm>
            <a:prstGeom prst="roundRect">
              <a:avLst>
                <a:gd name="adj" fmla="val 16667"/>
              </a:avLst>
            </a:prstGeom>
            <a:solidFill>
              <a:srgbClr val="1C628E"/>
            </a:solidFill>
            <a:ln w="107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5"/>
            <p:cNvSpPr txBox="1"/>
            <p:nvPr/>
          </p:nvSpPr>
          <p:spPr>
            <a:xfrm>
              <a:off x="61944" y="1346405"/>
              <a:ext cx="7191312" cy="11450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orbe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Deductible is the amount of money that the insured person must pay before an insurance company will pay a claim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0" y="2567245"/>
              <a:ext cx="7315200" cy="1268932"/>
            </a:xfrm>
            <a:prstGeom prst="roundRect">
              <a:avLst>
                <a:gd name="adj" fmla="val 16667"/>
              </a:avLst>
            </a:prstGeom>
            <a:solidFill>
              <a:srgbClr val="1C628E"/>
            </a:solidFill>
            <a:ln w="107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5"/>
            <p:cNvSpPr txBox="1"/>
            <p:nvPr/>
          </p:nvSpPr>
          <p:spPr>
            <a:xfrm>
              <a:off x="61944" y="2629189"/>
              <a:ext cx="7191312" cy="11450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orbe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Out-of-pocket expenses are expenses for medical care that aren’t reimbursed by insurance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0" y="3850030"/>
              <a:ext cx="7315200" cy="1268932"/>
            </a:xfrm>
            <a:prstGeom prst="roundRect">
              <a:avLst>
                <a:gd name="adj" fmla="val 16667"/>
              </a:avLst>
            </a:prstGeom>
            <a:solidFill>
              <a:srgbClr val="1C628E"/>
            </a:solidFill>
            <a:ln w="107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5"/>
            <p:cNvSpPr txBox="1"/>
            <p:nvPr/>
          </p:nvSpPr>
          <p:spPr>
            <a:xfrm>
              <a:off x="61944" y="3911974"/>
              <a:ext cx="7191312" cy="11450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orbe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Premium is the amount of money an individual must pay for an insurance policy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4"/>
          <p:cNvSpPr txBox="1">
            <a:spLocks noGrp="1"/>
          </p:cNvSpPr>
          <p:nvPr>
            <p:ph type="title"/>
          </p:nvPr>
        </p:nvSpPr>
        <p:spPr>
          <a:xfrm>
            <a:off x="3867912" y="1298448"/>
            <a:ext cx="7315200" cy="25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900"/>
              <a:buFont typeface="Corbel"/>
              <a:buNone/>
            </a:pPr>
            <a:r>
              <a:rPr lang="en-US" dirty="0"/>
              <a:t>What is Apple Health?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US"/>
              <a:t>What is Washington Apple Health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US"/>
              <a:t>(Medicaid)?</a:t>
            </a:r>
            <a:endParaRPr/>
          </a:p>
        </p:txBody>
      </p:sp>
      <p:sp>
        <p:nvSpPr>
          <p:cNvPr id="183" name="Google Shape;183;p4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2800">
                <a:latin typeface="Corbel"/>
                <a:ea typeface="Corbel"/>
                <a:cs typeface="Corbel"/>
                <a:sym typeface="Corbel"/>
              </a:rPr>
              <a:t>Apple Health provides care to over two million Washington residents, including pregnant individuals, children, and adults.</a:t>
            </a:r>
            <a:endParaRPr sz="2800">
              <a:latin typeface="Corbel"/>
              <a:ea typeface="Corbel"/>
              <a:cs typeface="Corbel"/>
              <a:sym typeface="Corbel"/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200"/>
              <a:buChar char="●"/>
            </a:pPr>
            <a:r>
              <a:rPr lang="en-US" sz="2800">
                <a:latin typeface="Corbel"/>
                <a:ea typeface="Corbel"/>
                <a:cs typeface="Corbel"/>
                <a:sym typeface="Corbel"/>
              </a:rPr>
              <a:t>Apple Health provides medical, vision, dental benefits and health care services such as preventative care, cancer screenings, treatment for diabetes and high blood pressure, and many other health care services. </a:t>
            </a:r>
            <a:endParaRPr sz="2800">
              <a:latin typeface="Corbel"/>
              <a:ea typeface="Corbel"/>
              <a:cs typeface="Corbel"/>
              <a:sym typeface="Corbel"/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200"/>
              <a:buChar char="●"/>
            </a:pPr>
            <a:r>
              <a:rPr lang="en-US" sz="2800">
                <a:latin typeface="Corbel"/>
                <a:ea typeface="Corbel"/>
                <a:cs typeface="Corbel"/>
                <a:sym typeface="Corbel"/>
              </a:rPr>
              <a:t>There are no co-payments, deductibles, and other out-of-pocket expenses.</a:t>
            </a:r>
            <a:endParaRPr sz="2800"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0" name="Google Shape;190;p9"/>
          <p:cNvSpPr/>
          <p:nvPr/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1" name="Google Shape;191;p9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What does Apple Health Cover?</a:t>
            </a:r>
            <a:endParaRPr/>
          </a:p>
        </p:txBody>
      </p:sp>
      <p:sp>
        <p:nvSpPr>
          <p:cNvPr id="192" name="Google Shape;192;p9"/>
          <p:cNvSpPr txBox="1">
            <a:spLocks noGrp="1"/>
          </p:cNvSpPr>
          <p:nvPr>
            <p:ph type="body" idx="1"/>
          </p:nvPr>
        </p:nvSpPr>
        <p:spPr>
          <a:xfrm>
            <a:off x="1203883" y="2503550"/>
            <a:ext cx="10384644" cy="402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2" anchor="ctr" anchorCtr="0">
            <a:normAutofit fontScale="25000" lnSpcReduction="20000"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75789"/>
              <a:buChar char="●"/>
            </a:pPr>
            <a:r>
              <a:rPr lang="en-US" sz="9200" dirty="0">
                <a:latin typeface="Corbel"/>
                <a:ea typeface="Corbel"/>
                <a:cs typeface="Corbel"/>
                <a:sym typeface="Corbel"/>
              </a:rPr>
              <a:t>Appointments with a doctor or health care professional for necessary care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75789"/>
              <a:buChar char="●"/>
            </a:pPr>
            <a:r>
              <a:rPr lang="en-US" sz="9200" dirty="0">
                <a:latin typeface="Corbel"/>
                <a:ea typeface="Corbel"/>
                <a:cs typeface="Corbel"/>
                <a:sym typeface="Corbel"/>
              </a:rPr>
              <a:t>Medical care in an emergency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75789"/>
              <a:buChar char="●"/>
            </a:pPr>
            <a:r>
              <a:rPr lang="en-US" sz="9200" dirty="0">
                <a:latin typeface="Corbel"/>
                <a:ea typeface="Corbel"/>
                <a:cs typeface="Corbel"/>
                <a:sym typeface="Corbel"/>
              </a:rPr>
              <a:t>Maternity and newborn care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75789"/>
              <a:buChar char="●"/>
            </a:pPr>
            <a:r>
              <a:rPr lang="en-US" sz="9200" dirty="0">
                <a:latin typeface="Corbel"/>
                <a:ea typeface="Corbel"/>
                <a:cs typeface="Corbel"/>
                <a:sym typeface="Corbel"/>
              </a:rPr>
              <a:t>Mental health services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75789"/>
              <a:buChar char="●"/>
            </a:pPr>
            <a:r>
              <a:rPr lang="en-US" sz="9200" dirty="0">
                <a:latin typeface="Corbel"/>
                <a:ea typeface="Corbel"/>
                <a:cs typeface="Corbel"/>
                <a:sym typeface="Corbel"/>
              </a:rPr>
              <a:t>Treatment for chemical or alcohol dependence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75789"/>
              <a:buChar char="●"/>
            </a:pPr>
            <a:r>
              <a:rPr lang="en-US" sz="9200" dirty="0">
                <a:latin typeface="Corbel"/>
                <a:ea typeface="Corbel"/>
                <a:cs typeface="Corbel"/>
                <a:sym typeface="Corbel"/>
              </a:rPr>
              <a:t>Pediatric services, including dental and vision care</a:t>
            </a:r>
          </a:p>
          <a:p>
            <a:pPr marL="11430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75789"/>
              <a:buNone/>
            </a:pPr>
            <a:endParaRPr lang="en-US" sz="9200" dirty="0">
              <a:latin typeface="Corbel"/>
              <a:ea typeface="Corbel"/>
              <a:cs typeface="Corbel"/>
              <a:sym typeface="Corbel"/>
            </a:endParaRPr>
          </a:p>
          <a:p>
            <a:pPr marL="11430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75789"/>
              <a:buNone/>
            </a:pPr>
            <a:endParaRPr lang="en-US" sz="9200" dirty="0">
              <a:latin typeface="Corbel"/>
              <a:ea typeface="Corbel"/>
              <a:cs typeface="Corbel"/>
              <a:sym typeface="Corbel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75789"/>
              <a:buChar char="●"/>
            </a:pPr>
            <a:r>
              <a:rPr lang="en-US" sz="9200" dirty="0">
                <a:latin typeface="Corbel"/>
                <a:ea typeface="Corbel"/>
                <a:cs typeface="Corbel"/>
                <a:sym typeface="Corbel"/>
              </a:rPr>
              <a:t>Limited dental and vision care for adults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75789"/>
              <a:buChar char="●"/>
            </a:pPr>
            <a:r>
              <a:rPr lang="en-US" sz="9200" dirty="0">
                <a:latin typeface="Corbel"/>
                <a:ea typeface="Corbel"/>
                <a:cs typeface="Corbel"/>
                <a:sym typeface="Corbel"/>
              </a:rPr>
              <a:t>Prescription medications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75789"/>
              <a:buChar char="●"/>
            </a:pPr>
            <a:r>
              <a:rPr lang="en-US" sz="9200" dirty="0">
                <a:latin typeface="Corbel"/>
                <a:ea typeface="Corbel"/>
                <a:cs typeface="Corbel"/>
                <a:sym typeface="Corbel"/>
              </a:rPr>
              <a:t>Laboratory services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75789"/>
              <a:buChar char="●"/>
            </a:pPr>
            <a:r>
              <a:rPr lang="en-US" sz="9200" dirty="0">
                <a:latin typeface="Corbel"/>
                <a:ea typeface="Corbel"/>
                <a:cs typeface="Corbel"/>
                <a:sym typeface="Corbel"/>
              </a:rPr>
              <a:t>Hospitalization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75789"/>
              <a:buChar char="●"/>
            </a:pPr>
            <a:r>
              <a:rPr lang="en-US" sz="9200" dirty="0">
                <a:latin typeface="Corbel"/>
                <a:ea typeface="Corbel"/>
                <a:cs typeface="Corbel"/>
                <a:sym typeface="Corbel"/>
              </a:rPr>
              <a:t>Transportation to and from medical appointments, when necessary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75789"/>
              <a:buChar char="●"/>
            </a:pPr>
            <a:r>
              <a:rPr lang="en-US" sz="9200" dirty="0">
                <a:latin typeface="Corbel"/>
                <a:ea typeface="Corbel"/>
                <a:cs typeface="Corbel"/>
                <a:sym typeface="Corbel"/>
              </a:rPr>
              <a:t>An interpreter for your appointment, if you do not speak English (arranged through your provider)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75789"/>
              <a:buChar char="●"/>
            </a:pPr>
            <a:r>
              <a:rPr lang="en-US" sz="9200" dirty="0">
                <a:latin typeface="Corbel"/>
                <a:ea typeface="Corbel"/>
                <a:cs typeface="Corbel"/>
                <a:sym typeface="Corbel"/>
              </a:rPr>
              <a:t>COVID Testing and vaccination</a:t>
            </a:r>
          </a:p>
          <a:p>
            <a:pPr marL="4572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44000"/>
              <a:buNone/>
            </a:pPr>
            <a:endParaRPr dirty="0"/>
          </a:p>
        </p:txBody>
      </p:sp>
      <p:sp>
        <p:nvSpPr>
          <p:cNvPr id="193" name="Google Shape;193;p9"/>
          <p:cNvSpPr/>
          <p:nvPr/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41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9"/>
          <p:cNvSpPr/>
          <p:nvPr/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41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9"/>
          <p:cNvSpPr txBox="1"/>
          <p:nvPr/>
        </p:nvSpPr>
        <p:spPr>
          <a:xfrm>
            <a:off x="252918" y="993992"/>
            <a:ext cx="10210862" cy="106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Corbel"/>
              <a:buNone/>
            </a:pPr>
            <a:r>
              <a:rPr lang="en-US" sz="59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What does Apple Health cover?</a:t>
            </a:r>
            <a:endParaRPr sz="36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5"/>
          <p:cNvSpPr txBox="1"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900"/>
              <a:buFont typeface="Corbel"/>
              <a:buNone/>
            </a:pPr>
            <a:r>
              <a:rPr lang="en-US"/>
              <a:t>Eligibility Requirements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Custom 3">
      <a:dk1>
        <a:srgbClr val="000000"/>
      </a:dk1>
      <a:lt1>
        <a:srgbClr val="FFFFFF"/>
      </a:lt1>
      <a:dk2>
        <a:srgbClr val="1F628E"/>
      </a:dk2>
      <a:lt2>
        <a:srgbClr val="DBEFF9"/>
      </a:lt2>
      <a:accent1>
        <a:srgbClr val="1F628E"/>
      </a:accent1>
      <a:accent2>
        <a:srgbClr val="1F628E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885</Words>
  <Application>Microsoft Office PowerPoint</Application>
  <PresentationFormat>Widescreen</PresentationFormat>
  <Paragraphs>114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Noto Sans Symbols</vt:lpstr>
      <vt:lpstr>Corbel</vt:lpstr>
      <vt:lpstr>Frame</vt:lpstr>
      <vt:lpstr>PowerPoint Presentation</vt:lpstr>
      <vt:lpstr>Agenda </vt:lpstr>
      <vt:lpstr>Why do you need health care coverage?</vt:lpstr>
      <vt:lpstr>What is COFA?</vt:lpstr>
      <vt:lpstr>Insurance Terms </vt:lpstr>
      <vt:lpstr>What is Apple Health?</vt:lpstr>
      <vt:lpstr>What is Washington Apple Health (Medicaid)?</vt:lpstr>
      <vt:lpstr>What does Apple Health Cover?</vt:lpstr>
      <vt:lpstr>Eligibility Requirements</vt:lpstr>
      <vt:lpstr>Apple Health  requirements</vt:lpstr>
      <vt:lpstr>Classic Apple Health</vt:lpstr>
      <vt:lpstr>Apple Health for Kids</vt:lpstr>
      <vt:lpstr>2021 Income Eligibility Table</vt:lpstr>
      <vt:lpstr>How to apply or make changes</vt:lpstr>
      <vt:lpstr>What you need to apply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Mia McFarland</dc:creator>
  <cp:lastModifiedBy>Mia McFarland</cp:lastModifiedBy>
  <cp:revision>3</cp:revision>
  <dcterms:created xsi:type="dcterms:W3CDTF">2022-02-01T04:58:44Z</dcterms:created>
  <dcterms:modified xsi:type="dcterms:W3CDTF">2022-02-16T22:46:47Z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520fa42-cf58-4c22-8b93-58cf1d3bd1cb_Enabled">
    <vt:lpwstr>true</vt:lpwstr>
  </property>
  <property fmtid="{D5CDD505-2E9C-101B-9397-08002B2CF9AE}" pid="3" name="MSIP_Label_1520fa42-cf58-4c22-8b93-58cf1d3bd1cb_SetDate">
    <vt:lpwstr>2022-02-09T20:00:13Z</vt:lpwstr>
  </property>
  <property fmtid="{D5CDD505-2E9C-101B-9397-08002B2CF9AE}" pid="4" name="MSIP_Label_1520fa42-cf58-4c22-8b93-58cf1d3bd1cb_Method">
    <vt:lpwstr>Standard</vt:lpwstr>
  </property>
  <property fmtid="{D5CDD505-2E9C-101B-9397-08002B2CF9AE}" pid="5" name="MSIP_Label_1520fa42-cf58-4c22-8b93-58cf1d3bd1cb_Name">
    <vt:lpwstr>Public Information</vt:lpwstr>
  </property>
  <property fmtid="{D5CDD505-2E9C-101B-9397-08002B2CF9AE}" pid="6" name="MSIP_Label_1520fa42-cf58-4c22-8b93-58cf1d3bd1cb_SiteId">
    <vt:lpwstr>11d0e217-264e-400a-8ba0-57dcc127d72d</vt:lpwstr>
  </property>
  <property fmtid="{D5CDD505-2E9C-101B-9397-08002B2CF9AE}" pid="7" name="MSIP_Label_1520fa42-cf58-4c22-8b93-58cf1d3bd1cb_ActionId">
    <vt:lpwstr>aa161858-2e3c-4d93-a923-4d21e162e9ed</vt:lpwstr>
  </property>
  <property fmtid="{D5CDD505-2E9C-101B-9397-08002B2CF9AE}" pid="8" name="MSIP_Label_1520fa42-cf58-4c22-8b93-58cf1d3bd1cb_ContentBits">
    <vt:lpwstr>0</vt:lpwstr>
  </property>
</Properties>
</file>